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730" r:id="rId5"/>
    <p:sldMasterId id="2147483740" r:id="rId6"/>
    <p:sldMasterId id="2147483750" r:id="rId7"/>
    <p:sldMasterId id="2147483760" r:id="rId8"/>
    <p:sldMasterId id="2147483770" r:id="rId9"/>
  </p:sldMasterIdLst>
  <p:notesMasterIdLst>
    <p:notesMasterId r:id="rId26"/>
  </p:notesMasterIdLst>
  <p:sldIdLst>
    <p:sldId id="257" r:id="rId10"/>
    <p:sldId id="258" r:id="rId11"/>
    <p:sldId id="259" r:id="rId12"/>
    <p:sldId id="262" r:id="rId13"/>
    <p:sldId id="260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4E5"/>
    <a:srgbClr val="80B094"/>
    <a:srgbClr val="95CDAB"/>
    <a:srgbClr val="C1D10B"/>
    <a:srgbClr val="93C0E8"/>
    <a:srgbClr val="CCB900"/>
    <a:srgbClr val="E1CC03"/>
    <a:srgbClr val="94B4AB"/>
    <a:srgbClr val="D0D3D3"/>
    <a:srgbClr val="709F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17"/>
    <p:restoredTop sz="96327" autoAdjust="0"/>
  </p:normalViewPr>
  <p:slideViewPr>
    <p:cSldViewPr snapToGrid="0">
      <p:cViewPr varScale="1">
        <p:scale>
          <a:sx n="113" d="100"/>
          <a:sy n="113" d="100"/>
        </p:scale>
        <p:origin x="72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06E6FC-4271-46B3-A414-694A3AC22914}" type="datetimeFigureOut">
              <a:t>9/12/2024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E42CA-83F2-4A9E-B7A4-6EF38450809C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2059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304B99A-648E-6D5E-7AC1-F30AC761B5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5632" y="1604277"/>
            <a:ext cx="871728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98E39AA4-4BBF-9DB3-EEA9-1075CAA0E6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5632" y="4083952"/>
            <a:ext cx="871728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307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94A2B33-9F8B-FE52-2BC7-A1F9B7E09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70038"/>
            <a:ext cx="10114724" cy="661098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94CC3CA9-8F9E-BD51-1C6B-CDB4CA7E11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77440"/>
            <a:ext cx="10114724" cy="349154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2066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AA022-0F4F-4880-0B8E-2A78C2CDD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70038"/>
            <a:ext cx="3932237" cy="1600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0F5842-115E-AA34-228B-811844C831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81709-2696-564C-F127-328486A422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170238"/>
            <a:ext cx="3932237" cy="26987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0059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0296069-7686-3674-8AA5-8E53C87FE7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5632" y="1604277"/>
            <a:ext cx="871728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F1A4AC57-C175-8856-FCDD-1A046528A3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5632" y="4083952"/>
            <a:ext cx="871728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979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2C3CFE6-2A4D-297D-C31C-09242112D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70038"/>
            <a:ext cx="10114724" cy="661098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C4BB210-EEC6-F00D-9BF9-6A53CB1283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77440"/>
            <a:ext cx="10114724" cy="349154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907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AA022-0F4F-4880-0B8E-2A78C2CDD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70038"/>
            <a:ext cx="3932237" cy="1600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0F5842-115E-AA34-228B-811844C831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81709-2696-564C-F127-328486A422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170238"/>
            <a:ext cx="3932237" cy="26987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3839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ECAE586-3194-94D2-E099-01041BDF5D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5632" y="1604277"/>
            <a:ext cx="871728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EEA8C629-75E1-53DD-6C30-7B3A07EF2E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5632" y="4083952"/>
            <a:ext cx="871728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761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9DD33CF-729B-120B-6EFB-6C560EF57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70038"/>
            <a:ext cx="10114724" cy="661098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51D36FD-E68F-E5D2-71CC-8FB464D28D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77440"/>
            <a:ext cx="10114724" cy="349154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35956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AA022-0F4F-4880-0B8E-2A78C2CDD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70038"/>
            <a:ext cx="3932237" cy="1600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0F5842-115E-AA34-228B-811844C831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81709-2696-564C-F127-328486A422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170238"/>
            <a:ext cx="3932237" cy="26987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8990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F4E94B8-5571-8593-D150-A8E7500B01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5632" y="1604277"/>
            <a:ext cx="871728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4A48ECA-FF33-2E74-5EF2-39E6FE7D65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5632" y="4083952"/>
            <a:ext cx="871728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943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0B5CBE4-7D3B-DC7F-175B-DF73EBB4A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70038"/>
            <a:ext cx="10114724" cy="661098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B37B63D2-352A-D6F0-2BB1-B7445A068A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77440"/>
            <a:ext cx="10114724" cy="349154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5806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AA022-0F4F-4880-0B8E-2A78C2CDD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70038"/>
            <a:ext cx="3932237" cy="1600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0F5842-115E-AA34-228B-811844C831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81709-2696-564C-F127-328486A422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170238"/>
            <a:ext cx="3932237" cy="26987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36777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9460804-394F-7065-027C-ED145A60F6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5632" y="1604277"/>
            <a:ext cx="871728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C2B2944-3D9A-6B0F-ED26-64DB0E0B81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5632" y="4083952"/>
            <a:ext cx="871728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711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B60A68B-7834-9CB6-E1A2-3598746DD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70038"/>
            <a:ext cx="10114724" cy="661098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389A0492-8A44-0AA4-E9CB-60987673BA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77440"/>
            <a:ext cx="10114724" cy="349154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043923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AA022-0F4F-4880-0B8E-2A78C2CDD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70038"/>
            <a:ext cx="3932237" cy="1600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0F5842-115E-AA34-228B-811844C831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81709-2696-564C-F127-328486A422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170238"/>
            <a:ext cx="3932237" cy="26987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22697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89840-958F-8B8C-2E59-68D9D36CF9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5632" y="1604277"/>
            <a:ext cx="871728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260677-46BC-C8E4-9DEE-612E365F2A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5632" y="4083952"/>
            <a:ext cx="871728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287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1708863-50BD-9392-73CB-FFE79653A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70038"/>
            <a:ext cx="10114724" cy="661098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8223358-F3F1-40A2-716D-590E8CECCE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77440"/>
            <a:ext cx="10114724" cy="349154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68755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AA022-0F4F-4880-0B8E-2A78C2CDD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70038"/>
            <a:ext cx="3932237" cy="1600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0F5842-115E-AA34-228B-811844C831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81709-2696-564C-F127-328486A422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170238"/>
            <a:ext cx="3932237" cy="26987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4569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.png"/><Relationship Id="rId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4ACF56-9CD3-A6AE-3ECC-96720ECCD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334" y="1625514"/>
            <a:ext cx="1134922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D07441-F470-F182-1B22-BAE3F07469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334" y="3113903"/>
            <a:ext cx="11349223" cy="2681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490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4ACF56-9CD3-A6AE-3ECC-96720ECCD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0" y="1625514"/>
            <a:ext cx="1134075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D07441-F470-F182-1B22-BAE3F07469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800" y="3113903"/>
            <a:ext cx="11340757" cy="2681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429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4ACF56-9CD3-A6AE-3ECC-96720ECCD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334" y="1625514"/>
            <a:ext cx="1134922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D07441-F470-F182-1B22-BAE3F07469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334" y="3113903"/>
            <a:ext cx="11349223" cy="2681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21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4ACF56-9CD3-A6AE-3ECC-96720ECCD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334" y="1625514"/>
            <a:ext cx="1134922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D07441-F470-F182-1B22-BAE3F07469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334" y="3113903"/>
            <a:ext cx="11349223" cy="2681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0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4ACF56-9CD3-A6AE-3ECC-96720ECCD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625514"/>
            <a:ext cx="1136615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D07441-F470-F182-1B22-BAE3F07469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0" y="3113903"/>
            <a:ext cx="11366157" cy="2681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53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4ACF56-9CD3-A6AE-3ECC-96720ECCD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625514"/>
            <a:ext cx="1136615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D07441-F470-F182-1B22-BAE3F07469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0" y="3113903"/>
            <a:ext cx="11366157" cy="2681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01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ng.com/ck/a?!&amp;&amp;p=3552a83254c2812dJmltdHM9MTcyMzA3NTIwMCZpZ3VpZD0wZTU1MzY2YS1jZDUwLTY3MzMtMTNmZS0yNWFmY2NiMDY2MGYmaW5zaWQ9NTg2Nw&amp;ptn=3&amp;ver=2&amp;hsh=3&amp;fclid=0e55366a-cd50-6733-13fe-25afccb0660f&amp;psq=british+values&amp;u=a1aHR0cHM6Ly93d3cuZGF2aWRzb25tb3JyaXMuY29tL2JyaXRpc2gtdmFsdWVzLw&amp;ntb=1" TargetMode="Externa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shcg.ac.uk/policies/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issuu.com/shcollegegroup/docs/adult_education_induction_3?fr=sMjcyYjc2NTg0OTE" TargetMode="Externa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E5459-80BB-897F-7973-77B86AB713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7519" y="1260484"/>
            <a:ext cx="8717280" cy="2387600"/>
          </a:xfrm>
        </p:spPr>
        <p:txBody>
          <a:bodyPr/>
          <a:lstStyle/>
          <a:p>
            <a:r>
              <a:rPr lang="en-GB" dirty="0">
                <a:solidFill>
                  <a:schemeClr val="bg2">
                    <a:lumMod val="25000"/>
                  </a:schemeClr>
                </a:solidFill>
              </a:rPr>
              <a:t>Adult Induction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946E0-D3C0-5664-82CA-8A027C342B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7519" y="3648084"/>
            <a:ext cx="8717280" cy="1655762"/>
          </a:xfrm>
        </p:spPr>
        <p:txBody>
          <a:bodyPr/>
          <a:lstStyle/>
          <a:p>
            <a:r>
              <a:rPr lang="en-GB" dirty="0">
                <a:solidFill>
                  <a:schemeClr val="bg2">
                    <a:lumMod val="25000"/>
                  </a:schemeClr>
                </a:solidFill>
              </a:rPr>
              <a:t>For academic year 2024-2025</a:t>
            </a:r>
          </a:p>
        </p:txBody>
      </p:sp>
    </p:spTree>
    <p:extLst>
      <p:ext uri="{BB962C8B-B14F-4D97-AF65-F5344CB8AC3E}">
        <p14:creationId xmlns:p14="http://schemas.microsoft.com/office/powerpoint/2010/main" val="370923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8C9A6-1128-DCB1-8F95-A394155994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932" y="2812037"/>
            <a:ext cx="4929526" cy="1233926"/>
          </a:xfrm>
        </p:spPr>
        <p:txBody>
          <a:bodyPr>
            <a:noAutofit/>
          </a:bodyPr>
          <a:lstStyle/>
          <a:p>
            <a:r>
              <a:rPr lang="en-GB" sz="4800" dirty="0"/>
              <a:t>What will </a:t>
            </a:r>
            <a:br>
              <a:rPr lang="en-GB" sz="4800" dirty="0"/>
            </a:br>
            <a:r>
              <a:rPr lang="en-GB" sz="4800" dirty="0"/>
              <a:t>be covered?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BF54ABE-24C2-5B8E-A577-4074DCD53405}"/>
              </a:ext>
            </a:extLst>
          </p:cNvPr>
          <p:cNvSpPr txBox="1">
            <a:spLocks/>
          </p:cNvSpPr>
          <p:nvPr/>
        </p:nvSpPr>
        <p:spPr>
          <a:xfrm>
            <a:off x="5499458" y="1147951"/>
            <a:ext cx="6660873" cy="6366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600" dirty="0">
              <a:latin typeface="Helvetica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Welcome to South Hampshire College Group (SHCG)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What is an ILP / key terminology guide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British Values / College Values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IT and platform induction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Health &amp; Safety / PPE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Safeguarding &amp; Prevent (link to student guide)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Enrichment and Tutorial programme – month on month topics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  <a:ea typeface="Calibri"/>
                <a:cs typeface="Calibri"/>
              </a:rPr>
              <a:t>Student Voice / Surveys/ Feedback – use of “You Said, We Did”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  <a:ea typeface="Calibri"/>
                <a:cs typeface="Calibri"/>
              </a:rPr>
              <a:t>Wellbeing / resources / site facilities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Additional Learning Support (ALS)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Progression and next steps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Policies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Link to student guide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>
              <a:solidFill>
                <a:srgbClr val="242424"/>
              </a:solidFill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923F33-5D6C-49BF-23D9-968F2D356778}"/>
              </a:ext>
            </a:extLst>
          </p:cNvPr>
          <p:cNvSpPr txBox="1"/>
          <p:nvPr/>
        </p:nvSpPr>
        <p:spPr>
          <a:xfrm>
            <a:off x="5499458" y="685288"/>
            <a:ext cx="46338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Helvetica" pitchFamily="2" charset="0"/>
              </a:rPr>
              <a:t>The following areas will be covered during the course of your induction:</a:t>
            </a:r>
          </a:p>
        </p:txBody>
      </p:sp>
    </p:spTree>
    <p:extLst>
      <p:ext uri="{BB962C8B-B14F-4D97-AF65-F5344CB8AC3E}">
        <p14:creationId xmlns:p14="http://schemas.microsoft.com/office/powerpoint/2010/main" val="3865021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75DA644-F49D-6DC7-C6E0-B721186242A0}"/>
              </a:ext>
            </a:extLst>
          </p:cNvPr>
          <p:cNvSpPr txBox="1">
            <a:spLocks/>
          </p:cNvSpPr>
          <p:nvPr/>
        </p:nvSpPr>
        <p:spPr>
          <a:xfrm>
            <a:off x="569932" y="4227616"/>
            <a:ext cx="6660873" cy="41296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latin typeface="Helvetica" pitchFamily="2" charset="0"/>
                <a:cs typeface="Calibri"/>
              </a:rPr>
              <a:t>This presentation provides you with an overview of all areas </a:t>
            </a:r>
            <a:br>
              <a:rPr lang="en-US" sz="1800" dirty="0">
                <a:latin typeface="Helvetica" pitchFamily="2" charset="0"/>
                <a:cs typeface="Calibri"/>
              </a:rPr>
            </a:br>
            <a:r>
              <a:rPr lang="en-US" sz="1800" dirty="0">
                <a:latin typeface="Helvetica" pitchFamily="2" charset="0"/>
                <a:cs typeface="Calibri"/>
              </a:rPr>
              <a:t>that will be covered as part of your induction as a student at South Hampshire College Group, either at one of our college locations; Fareham College, Eastleigh College, Southampton College, or as a fully online learner on SHCG Online.</a:t>
            </a:r>
            <a:endParaRPr lang="en-US" sz="1800" dirty="0">
              <a:highlight>
                <a:srgbClr val="FFFF00"/>
              </a:highlight>
              <a:latin typeface="Helvetica" pitchFamily="2" charset="0"/>
              <a:cs typeface="Calibri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1800" dirty="0">
              <a:solidFill>
                <a:srgbClr val="242424"/>
              </a:solidFill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29A8F2A-F084-6535-CFAA-93909D5812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932" y="1591294"/>
            <a:ext cx="4929526" cy="2454669"/>
          </a:xfrm>
        </p:spPr>
        <p:txBody>
          <a:bodyPr>
            <a:noAutofit/>
          </a:bodyPr>
          <a:lstStyle/>
          <a:p>
            <a:r>
              <a:rPr lang="en-GB" sz="4800" dirty="0"/>
              <a:t>Welcome to</a:t>
            </a:r>
            <a:br>
              <a:rPr lang="en-GB" sz="4800" dirty="0"/>
            </a:br>
            <a:r>
              <a:rPr lang="en-GB" sz="4800" dirty="0"/>
              <a:t>South Hampshire</a:t>
            </a:r>
            <a:br>
              <a:rPr lang="en-GB" sz="4800" dirty="0"/>
            </a:br>
            <a:r>
              <a:rPr lang="en-GB" sz="4800" dirty="0"/>
              <a:t>College Group</a:t>
            </a:r>
          </a:p>
        </p:txBody>
      </p:sp>
    </p:spTree>
    <p:extLst>
      <p:ext uri="{BB962C8B-B14F-4D97-AF65-F5344CB8AC3E}">
        <p14:creationId xmlns:p14="http://schemas.microsoft.com/office/powerpoint/2010/main" val="318424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8591798-1A8B-D70E-34BB-8E9F1F38B0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932" y="1979994"/>
            <a:ext cx="4929526" cy="2898012"/>
          </a:xfrm>
        </p:spPr>
        <p:txBody>
          <a:bodyPr>
            <a:noAutofit/>
          </a:bodyPr>
          <a:lstStyle/>
          <a:p>
            <a:r>
              <a:rPr lang="en-GB" sz="4800" dirty="0"/>
              <a:t>What is an </a:t>
            </a:r>
            <a:br>
              <a:rPr lang="en-GB" sz="4800" dirty="0"/>
            </a:br>
            <a:r>
              <a:rPr lang="en-GB" sz="4800" dirty="0"/>
              <a:t>ILP key terminology</a:t>
            </a:r>
            <a:br>
              <a:rPr lang="en-GB" sz="4800" dirty="0"/>
            </a:br>
            <a:r>
              <a:rPr lang="en-GB" sz="4800" dirty="0"/>
              <a:t>guide?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BF85DE5-1F61-040F-07A4-13FF8F26BFE0}"/>
              </a:ext>
            </a:extLst>
          </p:cNvPr>
          <p:cNvSpPr txBox="1">
            <a:spLocks/>
          </p:cNvSpPr>
          <p:nvPr/>
        </p:nvSpPr>
        <p:spPr>
          <a:xfrm>
            <a:off x="5805769" y="1988684"/>
            <a:ext cx="5235836" cy="2898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sz="1800" dirty="0">
              <a:latin typeface="Helvetica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800" dirty="0">
                <a:latin typeface="Helvetica" pitchFamily="2" charset="0"/>
                <a:cs typeface="Calibri Light"/>
              </a:rPr>
              <a:t>ILP – this refers to a student’s Individual Learning Plan. This will be managed and supported by the student and Tutor/Trainer with SMART targets to enable students to achieve their goals and be supported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800" dirty="0">
                <a:latin typeface="Helvetica" pitchFamily="2" charset="0"/>
                <a:cs typeface="Calibri Light"/>
              </a:rPr>
              <a:t>There is a range of different learning and portfolio  platforms used across the group for students (Canvas, OneFile, EQUAL, PEARL and a selection of other bespoke platforms) </a:t>
            </a:r>
          </a:p>
          <a:p>
            <a:endParaRPr lang="en-US" sz="1800" dirty="0">
              <a:solidFill>
                <a:srgbClr val="242424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771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60060A8-4F70-17FF-6C9C-A32F19904A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057" y="2704497"/>
            <a:ext cx="4929526" cy="1449006"/>
          </a:xfrm>
        </p:spPr>
        <p:txBody>
          <a:bodyPr>
            <a:noAutofit/>
          </a:bodyPr>
          <a:lstStyle/>
          <a:p>
            <a:r>
              <a:rPr lang="en-GB" sz="4800" dirty="0"/>
              <a:t>British Values /</a:t>
            </a:r>
            <a:br>
              <a:rPr lang="en-GB" sz="4800" dirty="0"/>
            </a:br>
            <a:r>
              <a:rPr lang="en-GB" sz="4800" dirty="0"/>
              <a:t>College Values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4963CB7-5D46-23CE-FDCE-3EEBBAC5A1A3}"/>
              </a:ext>
            </a:extLst>
          </p:cNvPr>
          <p:cNvSpPr txBox="1">
            <a:spLocks/>
          </p:cNvSpPr>
          <p:nvPr/>
        </p:nvSpPr>
        <p:spPr>
          <a:xfrm>
            <a:off x="5850620" y="2463697"/>
            <a:ext cx="5235836" cy="289801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b="1" dirty="0">
                <a:latin typeface="Helvetica" pitchFamily="2" charset="0"/>
                <a:ea typeface="Calibri"/>
                <a:cs typeface="Calibri Ligh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British values are fundamental principles that form the basis of society and identity in the United Kingdom. These values include</a:t>
            </a:r>
            <a:r>
              <a:rPr lang="en-US" sz="1700" b="1" dirty="0">
                <a:latin typeface="Helvetica" pitchFamily="2" charset="0"/>
                <a:ea typeface="Calibri"/>
                <a:cs typeface="Calibri Light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>
                <a:latin typeface="Helvetica" pitchFamily="2" charset="0"/>
                <a:ea typeface="Calibri"/>
                <a:cs typeface="Calibri Light"/>
              </a:rPr>
              <a:t>Democracy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700" b="0" i="0" dirty="0">
                <a:effectLst/>
                <a:latin typeface="Helvetica" pitchFamily="2" charset="0"/>
                <a:ea typeface="Calibri"/>
                <a:cs typeface="Calibri"/>
              </a:rPr>
              <a:t>The rule of law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700" b="0" i="0" dirty="0">
                <a:effectLst/>
                <a:latin typeface="Helvetica" pitchFamily="2" charset="0"/>
                <a:ea typeface="Calibri"/>
                <a:cs typeface="Calibri"/>
              </a:rPr>
              <a:t>Individual liberty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700" b="0" i="0" dirty="0">
                <a:effectLst/>
                <a:latin typeface="Helvetica" pitchFamily="2" charset="0"/>
                <a:ea typeface="Calibri"/>
                <a:cs typeface="Calibri"/>
              </a:rPr>
              <a:t>Mutual respect for and tolerance of those with different faiths and beliefs, and for those without faith (more information can be found in th</a:t>
            </a:r>
            <a:r>
              <a:rPr lang="en-US" sz="1700" dirty="0">
                <a:latin typeface="Helvetica" pitchFamily="2" charset="0"/>
                <a:ea typeface="Calibri"/>
                <a:cs typeface="Calibri"/>
              </a:rPr>
              <a:t>e adult student guide)</a:t>
            </a:r>
            <a:endParaRPr lang="en-US" sz="1700" b="0" i="0" dirty="0">
              <a:effectLst/>
              <a:latin typeface="Helvetica" pitchFamily="2" charset="0"/>
              <a:ea typeface="Calibri"/>
              <a:cs typeface="Calibri"/>
            </a:endParaRPr>
          </a:p>
          <a:p>
            <a:endParaRPr lang="en-US" sz="1800" dirty="0">
              <a:solidFill>
                <a:srgbClr val="242424"/>
              </a:solidFill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8E3EA7-7E53-5EA2-73F5-0D8327BE502F}"/>
              </a:ext>
            </a:extLst>
          </p:cNvPr>
          <p:cNvSpPr txBox="1"/>
          <p:nvPr/>
        </p:nvSpPr>
        <p:spPr>
          <a:xfrm>
            <a:off x="6156930" y="1238661"/>
            <a:ext cx="49295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>
              <a:buNone/>
            </a:pPr>
            <a:r>
              <a:rPr lang="en-US" sz="1600" b="1" dirty="0">
                <a:solidFill>
                  <a:schemeClr val="bg1"/>
                </a:solidFill>
                <a:latin typeface="Helvetica" pitchFamily="2" charset="0"/>
                <a:ea typeface="Calibri"/>
                <a:cs typeface="Calibri Light"/>
              </a:rPr>
              <a:t>South Hampshire College Group’s values are Collaborative, Inclusive and Aspirational (the adult student guide has more information on these)</a:t>
            </a:r>
          </a:p>
        </p:txBody>
      </p:sp>
    </p:spTree>
    <p:extLst>
      <p:ext uri="{BB962C8B-B14F-4D97-AF65-F5344CB8AC3E}">
        <p14:creationId xmlns:p14="http://schemas.microsoft.com/office/powerpoint/2010/main" val="1596791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1542F38-94C4-AEBD-05A0-CA40180BB7E5}"/>
              </a:ext>
            </a:extLst>
          </p:cNvPr>
          <p:cNvSpPr txBox="1">
            <a:spLocks/>
          </p:cNvSpPr>
          <p:nvPr/>
        </p:nvSpPr>
        <p:spPr>
          <a:xfrm>
            <a:off x="569932" y="4227616"/>
            <a:ext cx="6660873" cy="41296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Helvetica" pitchFamily="2" charset="0"/>
                <a:cs typeface="Calibri Light"/>
              </a:rPr>
              <a:t>It is important for you to understand and </a:t>
            </a:r>
            <a:r>
              <a:rPr lang="en-US" sz="1800" dirty="0" err="1">
                <a:latin typeface="Helvetica" pitchFamily="2" charset="0"/>
                <a:cs typeface="Calibri Light"/>
              </a:rPr>
              <a:t>utilise</a:t>
            </a:r>
            <a:r>
              <a:rPr lang="en-US" sz="1800" dirty="0">
                <a:latin typeface="Helvetica" pitchFamily="2" charset="0"/>
                <a:cs typeface="Calibri Light"/>
              </a:rPr>
              <a:t> the college’s IT systems, software and platforms to support in your learning. All students will be taken through the process and introduced to these by their Tutor/Trainer. There are also IT departments at each college and a team supporting our online learners.</a:t>
            </a:r>
            <a:endParaRPr lang="en-US" sz="1800" dirty="0">
              <a:highlight>
                <a:srgbClr val="FFFF00"/>
              </a:highlight>
              <a:latin typeface="Helvetica" pitchFamily="2" charset="0"/>
              <a:cs typeface="Calibri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1800" dirty="0">
              <a:solidFill>
                <a:srgbClr val="242424"/>
              </a:solidFill>
              <a:latin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79039C2-BB7A-2784-A42C-256B6C7866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932" y="1591294"/>
            <a:ext cx="5526068" cy="2454669"/>
          </a:xfrm>
        </p:spPr>
        <p:txBody>
          <a:bodyPr>
            <a:noAutofit/>
          </a:bodyPr>
          <a:lstStyle/>
          <a:p>
            <a:r>
              <a:rPr lang="en-GB" sz="4800" dirty="0"/>
              <a:t>IT and Platform </a:t>
            </a:r>
            <a:br>
              <a:rPr lang="en-GB" sz="4800" dirty="0"/>
            </a:br>
            <a:r>
              <a:rPr lang="en-GB" sz="4800" dirty="0"/>
              <a:t>Induction</a:t>
            </a:r>
          </a:p>
        </p:txBody>
      </p:sp>
    </p:spTree>
    <p:extLst>
      <p:ext uri="{BB962C8B-B14F-4D97-AF65-F5344CB8AC3E}">
        <p14:creationId xmlns:p14="http://schemas.microsoft.com/office/powerpoint/2010/main" val="2032608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A45E11B-6D33-7789-3C22-324062746339}"/>
              </a:ext>
            </a:extLst>
          </p:cNvPr>
          <p:cNvSpPr txBox="1">
            <a:spLocks/>
          </p:cNvSpPr>
          <p:nvPr/>
        </p:nvSpPr>
        <p:spPr>
          <a:xfrm>
            <a:off x="569932" y="2445024"/>
            <a:ext cx="4929526" cy="16477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GB" sz="4800" dirty="0">
                <a:solidFill>
                  <a:schemeClr val="bg2">
                    <a:lumMod val="25000"/>
                  </a:schemeClr>
                </a:solidFill>
              </a:rPr>
              <a:t>Health and Safety / PPE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DFAA1C9-705E-F824-09C9-6EC5E6396027}"/>
              </a:ext>
            </a:extLst>
          </p:cNvPr>
          <p:cNvSpPr txBox="1">
            <a:spLocks/>
          </p:cNvSpPr>
          <p:nvPr/>
        </p:nvSpPr>
        <p:spPr>
          <a:xfrm>
            <a:off x="5805768" y="1988683"/>
            <a:ext cx="5345161" cy="32008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bg2">
                    <a:lumMod val="25000"/>
                  </a:schemeClr>
                </a:solidFill>
                <a:latin typeface="Helvetica" pitchFamily="2" charset="0"/>
                <a:cs typeface="Calibri Light"/>
              </a:rPr>
              <a:t>Fire safety – your tutor/trainer will take you through the relevant sites fire safety procedures on your first day (Not applicable for online learners)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bg2">
                    <a:lumMod val="25000"/>
                  </a:schemeClr>
                </a:solidFill>
                <a:latin typeface="Helvetica" pitchFamily="2" charset="0"/>
                <a:cs typeface="Calibri Light"/>
              </a:rPr>
              <a:t>A full health and safety tutorial will be covered for any students that are using equipment or workshops as part of their course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bg2">
                    <a:lumMod val="25000"/>
                  </a:schemeClr>
                </a:solidFill>
                <a:latin typeface="Helvetica" pitchFamily="2" charset="0"/>
                <a:cs typeface="Calibri Light"/>
              </a:rPr>
              <a:t>If students are required to use Personal Protective Equipment (PPE), this will be either given or students informed so that this can be obtained by them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bg2">
                    <a:lumMod val="25000"/>
                  </a:schemeClr>
                </a:solidFill>
                <a:latin typeface="Helvetica" pitchFamily="2" charset="0"/>
                <a:cs typeface="Calibri Light"/>
              </a:rPr>
              <a:t>If students are </a:t>
            </a:r>
            <a:r>
              <a:rPr lang="en-US" sz="1900" dirty="0" err="1">
                <a:solidFill>
                  <a:schemeClr val="bg2">
                    <a:lumMod val="25000"/>
                  </a:schemeClr>
                </a:solidFill>
                <a:latin typeface="Helvetica" pitchFamily="2" charset="0"/>
                <a:cs typeface="Calibri Light"/>
              </a:rPr>
              <a:t>utilising</a:t>
            </a:r>
            <a:r>
              <a:rPr lang="en-US" sz="1900" dirty="0">
                <a:solidFill>
                  <a:schemeClr val="bg2">
                    <a:lumMod val="25000"/>
                  </a:schemeClr>
                </a:solidFill>
                <a:latin typeface="Helvetica" pitchFamily="2" charset="0"/>
                <a:cs typeface="Calibri Light"/>
              </a:rPr>
              <a:t> the internet or online as part of their course, then the Tutor/Trainer will take them through protocols (online safety will also be covered during the year as part of the monthly tutorial)</a:t>
            </a:r>
          </a:p>
          <a:p>
            <a:endParaRPr lang="en-US" sz="1800" dirty="0">
              <a:solidFill>
                <a:srgbClr val="242424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225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5DB585F-4C7B-1E63-3101-75A407983378}"/>
              </a:ext>
            </a:extLst>
          </p:cNvPr>
          <p:cNvSpPr txBox="1">
            <a:spLocks/>
          </p:cNvSpPr>
          <p:nvPr/>
        </p:nvSpPr>
        <p:spPr>
          <a:xfrm>
            <a:off x="569932" y="4227616"/>
            <a:ext cx="6020873" cy="41296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1800" dirty="0">
                <a:latin typeface="Helvetica" pitchFamily="2" charset="0"/>
                <a:cs typeface="Calibri Light"/>
              </a:rPr>
              <a:t>SHCG is committed to ensuring the safety of all our students and as such clear support and guidance for students is listed in the student guide</a:t>
            </a:r>
            <a:r>
              <a:rPr lang="en-US" sz="1800" dirty="0">
                <a:latin typeface="Helvetica" pitchFamily="2" charset="0"/>
                <a:cs typeface="Calibri"/>
              </a:rPr>
              <a:t>.</a:t>
            </a:r>
            <a:endParaRPr lang="en-US" sz="1800" dirty="0">
              <a:highlight>
                <a:srgbClr val="FFFF00"/>
              </a:highlight>
              <a:latin typeface="Helvetica" pitchFamily="2" charset="0"/>
              <a:cs typeface="Calibri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1800" dirty="0">
              <a:solidFill>
                <a:srgbClr val="242424"/>
              </a:solidFill>
              <a:latin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8E792F2-BDDF-6E87-4AEF-30DA8B02FDBF}"/>
              </a:ext>
            </a:extLst>
          </p:cNvPr>
          <p:cNvSpPr txBox="1">
            <a:spLocks/>
          </p:cNvSpPr>
          <p:nvPr/>
        </p:nvSpPr>
        <p:spPr>
          <a:xfrm>
            <a:off x="569932" y="1591294"/>
            <a:ext cx="5526068" cy="24546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GB" sz="4800" dirty="0"/>
              <a:t>Safeguarding </a:t>
            </a:r>
            <a:br>
              <a:rPr lang="en-GB" sz="4800" dirty="0"/>
            </a:br>
            <a:r>
              <a:rPr lang="en-GB" sz="4800" dirty="0"/>
              <a:t>and Prevent</a:t>
            </a:r>
          </a:p>
        </p:txBody>
      </p:sp>
    </p:spTree>
    <p:extLst>
      <p:ext uri="{BB962C8B-B14F-4D97-AF65-F5344CB8AC3E}">
        <p14:creationId xmlns:p14="http://schemas.microsoft.com/office/powerpoint/2010/main" val="3356098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C77CED6-666B-9D0B-FF2E-35D8306A5AFF}"/>
              </a:ext>
            </a:extLst>
          </p:cNvPr>
          <p:cNvSpPr txBox="1">
            <a:spLocks/>
          </p:cNvSpPr>
          <p:nvPr/>
        </p:nvSpPr>
        <p:spPr>
          <a:xfrm>
            <a:off x="569932" y="2201665"/>
            <a:ext cx="5526068" cy="24546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GB" sz="4800" dirty="0"/>
              <a:t>Enrichment </a:t>
            </a:r>
            <a:br>
              <a:rPr lang="en-GB" sz="4800" dirty="0"/>
            </a:br>
            <a:r>
              <a:rPr lang="en-GB" sz="4800" dirty="0"/>
              <a:t>and Tutorial Programme</a:t>
            </a: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7900171A-71A3-DB9B-4045-D65141C3AE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896624"/>
              </p:ext>
            </p:extLst>
          </p:nvPr>
        </p:nvGraphicFramePr>
        <p:xfrm>
          <a:off x="4562573" y="913391"/>
          <a:ext cx="7428322" cy="5181603"/>
        </p:xfrm>
        <a:graphic>
          <a:graphicData uri="http://schemas.openxmlformats.org/drawingml/2006/table">
            <a:tbl>
              <a:tblPr/>
              <a:tblGrid>
                <a:gridCol w="877078">
                  <a:extLst>
                    <a:ext uri="{9D8B030D-6E8A-4147-A177-3AD203B41FA5}">
                      <a16:colId xmlns:a16="http://schemas.microsoft.com/office/drawing/2014/main" val="437177255"/>
                    </a:ext>
                  </a:extLst>
                </a:gridCol>
                <a:gridCol w="1091874">
                  <a:extLst>
                    <a:ext uri="{9D8B030D-6E8A-4147-A177-3AD203B41FA5}">
                      <a16:colId xmlns:a16="http://schemas.microsoft.com/office/drawing/2014/main" val="1129853858"/>
                    </a:ext>
                  </a:extLst>
                </a:gridCol>
                <a:gridCol w="1091874">
                  <a:extLst>
                    <a:ext uri="{9D8B030D-6E8A-4147-A177-3AD203B41FA5}">
                      <a16:colId xmlns:a16="http://schemas.microsoft.com/office/drawing/2014/main" val="1274900662"/>
                    </a:ext>
                  </a:extLst>
                </a:gridCol>
                <a:gridCol w="1091874">
                  <a:extLst>
                    <a:ext uri="{9D8B030D-6E8A-4147-A177-3AD203B41FA5}">
                      <a16:colId xmlns:a16="http://schemas.microsoft.com/office/drawing/2014/main" val="3116721909"/>
                    </a:ext>
                  </a:extLst>
                </a:gridCol>
                <a:gridCol w="1091874">
                  <a:extLst>
                    <a:ext uri="{9D8B030D-6E8A-4147-A177-3AD203B41FA5}">
                      <a16:colId xmlns:a16="http://schemas.microsoft.com/office/drawing/2014/main" val="2126301311"/>
                    </a:ext>
                  </a:extLst>
                </a:gridCol>
                <a:gridCol w="1091874">
                  <a:extLst>
                    <a:ext uri="{9D8B030D-6E8A-4147-A177-3AD203B41FA5}">
                      <a16:colId xmlns:a16="http://schemas.microsoft.com/office/drawing/2014/main" val="728181065"/>
                    </a:ext>
                  </a:extLst>
                </a:gridCol>
                <a:gridCol w="1091874">
                  <a:extLst>
                    <a:ext uri="{9D8B030D-6E8A-4147-A177-3AD203B41FA5}">
                      <a16:colId xmlns:a16="http://schemas.microsoft.com/office/drawing/2014/main" val="1387417088"/>
                    </a:ext>
                  </a:extLst>
                </a:gridCol>
              </a:tblGrid>
              <a:tr h="434788"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1" i="0" u="none" strike="noStrike" dirty="0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2024/2025</a:t>
                      </a:r>
                    </a:p>
                  </a:txBody>
                  <a:tcPr marL="3586" marR="3586" marT="3586" marB="21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13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1300" b="0" i="0" u="none" strike="noStrike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1300" b="0" i="0" u="none" strike="noStrike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396246"/>
                  </a:ext>
                </a:extLst>
              </a:tr>
              <a:tr h="452718">
                <a:tc>
                  <a:txBody>
                    <a:bodyPr/>
                    <a:lstStyle/>
                    <a:p>
                      <a:pPr algn="ctr" fontAlgn="ctr"/>
                      <a:endParaRPr lang="en-GB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Video 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 dirty="0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Presentation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BF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 dirty="0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Quiz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C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Adult Learner Survey Attached Y/N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Additional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Online Enrichment Half Termly Enrichment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8264792"/>
                  </a:ext>
                </a:extLst>
              </a:tr>
              <a:tr h="32721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Sept</a:t>
                      </a:r>
                    </a:p>
                  </a:txBody>
                  <a:tcPr marL="3586" marR="3586" marT="3586" marB="21515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Safeguarding Adults </a:t>
                      </a:r>
                      <a:b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GB" sz="600" b="0" i="0" u="none" strike="noStrike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  <a:t>JAN</a:t>
                      </a:r>
                      <a:endParaRPr lang="en-GB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Protected Characteristics &amp; BV-Individial Liberty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Financial Health 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Using Microsoft word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557618"/>
                  </a:ext>
                </a:extLst>
              </a:tr>
              <a:tr h="32721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Oct</a:t>
                      </a:r>
                    </a:p>
                  </a:txBody>
                  <a:tcPr marL="3586" marR="3586" marT="3586" marB="21515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Mental Wellbeing</a:t>
                      </a:r>
                      <a:b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GB" sz="600" b="0" i="0" u="none" strike="noStrike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  <a:t>DEC</a:t>
                      </a:r>
                      <a:endParaRPr lang="en-GB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Safeguarding Adults 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Protected Characteristics  &amp; BV-Individial Liberty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Using Microsoft Excel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Autumn 1-  CV Writing 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7067992"/>
                  </a:ext>
                </a:extLst>
              </a:tr>
              <a:tr h="36934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Nov</a:t>
                      </a:r>
                    </a:p>
                  </a:txBody>
                  <a:tcPr marL="3586" marR="3586" marT="3586" marB="21515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Prevent &amp; BV Tolerance and mutual respect </a:t>
                      </a:r>
                      <a:br>
                        <a:rPr lang="en-US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US" sz="600" b="0" i="0" u="none" strike="noStrike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  <a:t>JUL</a:t>
                      </a:r>
                      <a:endParaRPr lang="en-US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Mental Wellbeing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Safeguarding Adults 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Using Microsoft PowerPoint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680708"/>
                  </a:ext>
                </a:extLst>
              </a:tr>
              <a:tr h="32721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 dirty="0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Dec</a:t>
                      </a:r>
                    </a:p>
                  </a:txBody>
                  <a:tcPr marL="3586" marR="3586" marT="3586" marB="21515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EDI &amp; BV Law and Democracy</a:t>
                      </a:r>
                      <a:br>
                        <a:rPr lang="en-US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US" sz="600" b="0" i="0" u="none" strike="noStrike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  <a:t>MAY +BV</a:t>
                      </a:r>
                      <a:endParaRPr lang="en-US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Prevent &amp; BV Tolerance and mutual respect 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Mental Wellbeing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Data protection hints and tips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Autumn 2 - Mental Health 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0594678"/>
                  </a:ext>
                </a:extLst>
              </a:tr>
              <a:tr h="32721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Jan</a:t>
                      </a:r>
                    </a:p>
                  </a:txBody>
                  <a:tcPr marL="3586" marR="3586" marT="3586" marB="21515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Refugees and Asylum seekers</a:t>
                      </a:r>
                      <a:br>
                        <a:rPr lang="en-US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US" sz="600" b="0" i="0" u="none" strike="noStrike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  <a:t>(Ref MAY Quiz)</a:t>
                      </a:r>
                      <a:endParaRPr lang="en-US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EDI &amp; BV Law and Democracy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Prevent &amp; BV Tolerance and mutual respect  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Using virtual meeting software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5261338"/>
                  </a:ext>
                </a:extLst>
              </a:tr>
              <a:tr h="32721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Feb</a:t>
                      </a:r>
                    </a:p>
                  </a:txBody>
                  <a:tcPr marL="3586" marR="3586" marT="3586" marB="21515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Respect in the Workplace</a:t>
                      </a:r>
                      <a:br>
                        <a:rPr lang="en-US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US" sz="600" b="0" i="0" u="none" strike="noStrike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  <a:t>FEB</a:t>
                      </a:r>
                      <a:endParaRPr lang="en-US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Refugees and Asylum seekers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EDI &amp; BV Law and Democracy </a:t>
                      </a:r>
                      <a:br>
                        <a:rPr lang="en-US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US" sz="600" b="0" i="0" u="none" strike="noStrike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  <a:t>JAN +BV</a:t>
                      </a:r>
                      <a:endParaRPr lang="en-US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Setting  up a LinkedIn Profile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Spring 1 - Interview Support 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955654"/>
                  </a:ext>
                </a:extLst>
              </a:tr>
              <a:tr h="32721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Mar</a:t>
                      </a:r>
                    </a:p>
                  </a:txBody>
                  <a:tcPr marL="3586" marR="3586" marT="3586" marB="21515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Time Management</a:t>
                      </a:r>
                      <a:b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GB" sz="600" b="0" i="0" u="none" strike="noStrike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  <a:t>(ref ~May)</a:t>
                      </a:r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 dirty="0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Respect in the Workplace</a:t>
                      </a:r>
                      <a:br>
                        <a:rPr lang="en-US" sz="600" b="0" i="0" u="none" strike="noStrike" dirty="0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US" sz="600" b="0" i="0" u="none" strike="noStrike" dirty="0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  <a:t>JUL</a:t>
                      </a:r>
                      <a:endParaRPr lang="en-US" sz="600" b="0" i="0" u="none" strike="noStrike" dirty="0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Refugees and Asylum seekers</a:t>
                      </a:r>
                      <a:br>
                        <a:rPr lang="en-US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US" sz="600" b="0" i="0" u="none" strike="noStrike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  <a:t>MAY</a:t>
                      </a:r>
                      <a:endParaRPr lang="en-US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600" b="0" i="0" u="none" strike="noStrike" dirty="0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Setting  up a LinkedIn Profile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553646"/>
                  </a:ext>
                </a:extLst>
              </a:tr>
              <a:tr h="32721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Apr</a:t>
                      </a:r>
                    </a:p>
                  </a:txBody>
                  <a:tcPr marL="3586" marR="3586" marT="3586" marB="21515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Healthy Relationships/ Domestic Abuse</a:t>
                      </a:r>
                      <a:br>
                        <a:rPr lang="en-US" sz="5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  <a:t>JUN</a:t>
                      </a:r>
                      <a:endParaRPr lang="en-US" sz="5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Time Management </a:t>
                      </a:r>
                      <a:b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GB" sz="600" b="0" i="0" u="none" strike="noStrike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  <a:t>MAY</a:t>
                      </a:r>
                      <a:endParaRPr lang="en-GB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Respect in the Workplace</a:t>
                      </a:r>
                      <a:br>
                        <a:rPr lang="en-US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US" sz="600" b="0" i="0" u="none" strike="noStrike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  <a:t>DEC</a:t>
                      </a:r>
                      <a:endParaRPr lang="en-US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Using Microsoft word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Spring 2 - Job hunting 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8648491"/>
                  </a:ext>
                </a:extLst>
              </a:tr>
              <a:tr h="32721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May</a:t>
                      </a:r>
                    </a:p>
                  </a:txBody>
                  <a:tcPr marL="3586" marR="3586" marT="3586" marB="21515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Run Hide Tell </a:t>
                      </a:r>
                      <a:br>
                        <a:rPr lang="en-US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US" sz="600" b="0" i="0" u="none" strike="noStrike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  <a:t>(REF JUN/JUL)</a:t>
                      </a:r>
                      <a:endParaRPr lang="en-US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Healthy Relationships/ Domestic Abuse 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Time Management </a:t>
                      </a:r>
                      <a:b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GB" sz="600" b="0" i="0" u="none" strike="noStrike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  <a:t>JUN</a:t>
                      </a:r>
                      <a:endParaRPr lang="en-GB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Using Microsoft Excel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323944"/>
                  </a:ext>
                </a:extLst>
              </a:tr>
              <a:tr h="32721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Jun</a:t>
                      </a:r>
                    </a:p>
                  </a:txBody>
                  <a:tcPr marL="3586" marR="3586" marT="3586" marB="21515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  <a:t>Cyber Security</a:t>
                      </a:r>
                      <a:br>
                        <a:rPr lang="en-GB" sz="600" b="0" i="0" u="none" strike="noStrike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GB" sz="600" b="0" i="0" u="none" strike="noStrike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  <a:t>Jun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Run Hide Tell </a:t>
                      </a:r>
                      <a:b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GB" sz="600" b="0" i="0" u="none" strike="noStrike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  <a:t>JUN</a:t>
                      </a:r>
                      <a:endParaRPr lang="en-GB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Healthy Relationships/ Domestic Abuse 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1300" b="0" i="0" u="none" strike="noStrike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Using Microsoft PowerPoint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Summer 1 - Wages and Holiday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5420007"/>
                  </a:ext>
                </a:extLst>
              </a:tr>
              <a:tr h="32721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Jul </a:t>
                      </a:r>
                    </a:p>
                  </a:txBody>
                  <a:tcPr marL="3586" marR="3586" marT="3586" marB="21515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Financial Health 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Cyber Security</a:t>
                      </a:r>
                      <a:b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GB" sz="600" b="0" i="0" u="none" strike="noStrike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  <a:t>JAN</a:t>
                      </a:r>
                      <a:endParaRPr lang="en-GB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Run Hide Tell </a:t>
                      </a:r>
                      <a:b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GB" sz="600" b="0" i="0" u="none" strike="noStrike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  <a:t>JUL</a:t>
                      </a:r>
                      <a:endParaRPr lang="en-GB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Data protection hints and tips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3473248"/>
                  </a:ext>
                </a:extLst>
              </a:tr>
              <a:tr h="36934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Aug this year 24</a:t>
                      </a:r>
                    </a:p>
                  </a:txBody>
                  <a:tcPr marL="3586" marR="3586" marT="3586" marB="21515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1D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Protected Characteristics BV </a:t>
                      </a:r>
                      <a:b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GB" sz="600" b="0" i="0" u="none" strike="noStrike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  <a:t>Aug</a:t>
                      </a:r>
                      <a:endParaRPr lang="en-GB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Cyber Security</a:t>
                      </a:r>
                      <a:b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GB" sz="600" b="0" i="0" u="none" strike="noStrike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  <a:t>JAN</a:t>
                      </a:r>
                      <a:endParaRPr lang="en-GB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Financial Health 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Using virtual meeting software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Summer 2 - Understanding Employment Contracts 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0794565"/>
                  </a:ext>
                </a:extLst>
              </a:tr>
              <a:tr h="2832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 dirty="0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August Next year 25</a:t>
                      </a:r>
                    </a:p>
                  </a:txBody>
                  <a:tcPr marL="3586" marR="3586" marT="3586" marB="21515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Protected Characteristics &amp; BV-Individial Liberty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Financial Health 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600" b="0" i="0" u="none" strike="noStrike">
                          <a:solidFill>
                            <a:srgbClr val="512676"/>
                          </a:solidFill>
                          <a:effectLst/>
                          <a:latin typeface="Century Gothic" panose="020B0502020202020204" pitchFamily="34" charset="0"/>
                        </a:rPr>
                        <a:t>Cyber Security</a:t>
                      </a: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600" b="0" i="0" u="none" strike="noStrike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600" b="0" i="0" u="none" strike="noStrike" dirty="0">
                        <a:solidFill>
                          <a:srgbClr val="51267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86" marR="3586" marT="3586" marB="215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74234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5595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01B1C05-40FC-1C04-2127-27A25125F9C8}"/>
              </a:ext>
            </a:extLst>
          </p:cNvPr>
          <p:cNvSpPr txBox="1">
            <a:spLocks/>
          </p:cNvSpPr>
          <p:nvPr/>
        </p:nvSpPr>
        <p:spPr>
          <a:xfrm>
            <a:off x="569932" y="1413760"/>
            <a:ext cx="5526068" cy="24546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GB" sz="4800" dirty="0"/>
              <a:t>Student Voice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8AEDD11-DB33-64A4-036C-742931896279}"/>
              </a:ext>
            </a:extLst>
          </p:cNvPr>
          <p:cNvSpPr txBox="1">
            <a:spLocks/>
          </p:cNvSpPr>
          <p:nvPr/>
        </p:nvSpPr>
        <p:spPr>
          <a:xfrm>
            <a:off x="5805769" y="2080459"/>
            <a:ext cx="5235836" cy="289801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800" dirty="0">
                <a:latin typeface="Helvetica" pitchFamily="2" charset="0"/>
                <a:ea typeface="Calibri"/>
                <a:cs typeface="Calibri Light"/>
              </a:rPr>
              <a:t>SHCG are committed to ensuring that all feedback, innovation and requests from students are given due care. During the year students will be asked if they would participate in  </a:t>
            </a:r>
            <a:r>
              <a:rPr lang="en-US" sz="1800" b="0" i="0" dirty="0">
                <a:effectLst/>
                <a:latin typeface="Helvetica" pitchFamily="2" charset="0"/>
                <a:ea typeface="Calibri"/>
                <a:cs typeface="Calibri"/>
              </a:rPr>
              <a:t>Student Voice and surveys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800" dirty="0">
                <a:latin typeface="Helvetica" pitchFamily="2" charset="0"/>
                <a:ea typeface="Calibri"/>
                <a:cs typeface="Calibri"/>
              </a:rPr>
              <a:t>Students will also be kept up to date on all “you said, we did” where students have put forward feedback and suggestions and these have resulted in changes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800" dirty="0">
                <a:latin typeface="Helvetica" pitchFamily="2" charset="0"/>
                <a:ea typeface="Calibri"/>
                <a:cs typeface="Calibri"/>
              </a:rPr>
              <a:t>We also encourage students to pass feedback to their Tutors/Trainers outside of these areas</a:t>
            </a:r>
          </a:p>
          <a:p>
            <a:pPr algn="just"/>
            <a:endParaRPr lang="en-US" sz="18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3431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721E5B5-14DB-1077-9E46-24320AC6D0DB}"/>
              </a:ext>
            </a:extLst>
          </p:cNvPr>
          <p:cNvSpPr txBox="1">
            <a:spLocks/>
          </p:cNvSpPr>
          <p:nvPr/>
        </p:nvSpPr>
        <p:spPr>
          <a:xfrm>
            <a:off x="569932" y="4227616"/>
            <a:ext cx="6020873" cy="41296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1800" dirty="0">
                <a:latin typeface="Helvetica" pitchFamily="2" charset="0"/>
                <a:cs typeface="Calibri Light"/>
              </a:rPr>
              <a:t>SHCG are committed to supporting a positive and inclusive learning experience for all students. Please refer to the Adult Student Guide for support and resources available to you.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4D9F6F1-370B-BD85-8432-710042B2B3CB}"/>
              </a:ext>
            </a:extLst>
          </p:cNvPr>
          <p:cNvSpPr txBox="1">
            <a:spLocks/>
          </p:cNvSpPr>
          <p:nvPr/>
        </p:nvSpPr>
        <p:spPr>
          <a:xfrm>
            <a:off x="569931" y="1591294"/>
            <a:ext cx="6609802" cy="24546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GB" sz="4800" dirty="0"/>
              <a:t>Wellbeing, resources, site and online facilities</a:t>
            </a:r>
          </a:p>
        </p:txBody>
      </p:sp>
    </p:spTree>
    <p:extLst>
      <p:ext uri="{BB962C8B-B14F-4D97-AF65-F5344CB8AC3E}">
        <p14:creationId xmlns:p14="http://schemas.microsoft.com/office/powerpoint/2010/main" val="1029067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4386F73-4AF6-B0FA-D8F9-DA081A749A9B}"/>
              </a:ext>
            </a:extLst>
          </p:cNvPr>
          <p:cNvSpPr txBox="1">
            <a:spLocks/>
          </p:cNvSpPr>
          <p:nvPr/>
        </p:nvSpPr>
        <p:spPr>
          <a:xfrm>
            <a:off x="569932" y="4227616"/>
            <a:ext cx="6660873" cy="41296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1800" dirty="0">
                <a:latin typeface="Helvetica" pitchFamily="2" charset="0"/>
                <a:cs typeface="Calibri Light"/>
              </a:rPr>
              <a:t>If you require any additional learning support, please raise this to your Tutor/Trainer. SHCG are committed to supporting all students to help them achieve their goals.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3C60555-8B20-EC8D-080C-F7641C881E8C}"/>
              </a:ext>
            </a:extLst>
          </p:cNvPr>
          <p:cNvSpPr txBox="1">
            <a:spLocks/>
          </p:cNvSpPr>
          <p:nvPr/>
        </p:nvSpPr>
        <p:spPr>
          <a:xfrm>
            <a:off x="569932" y="1591294"/>
            <a:ext cx="4929526" cy="24546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GB" sz="4800" dirty="0"/>
              <a:t>ALS – Additional Learning Support</a:t>
            </a:r>
          </a:p>
        </p:txBody>
      </p:sp>
    </p:spTree>
    <p:extLst>
      <p:ext uri="{BB962C8B-B14F-4D97-AF65-F5344CB8AC3E}">
        <p14:creationId xmlns:p14="http://schemas.microsoft.com/office/powerpoint/2010/main" val="3020130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8E8EA87-FADA-1C4A-6D44-08272F0D630E}"/>
              </a:ext>
            </a:extLst>
          </p:cNvPr>
          <p:cNvSpPr txBox="1">
            <a:spLocks/>
          </p:cNvSpPr>
          <p:nvPr/>
        </p:nvSpPr>
        <p:spPr>
          <a:xfrm>
            <a:off x="569932" y="3110949"/>
            <a:ext cx="4929526" cy="7830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GB" sz="4800" dirty="0">
                <a:solidFill>
                  <a:schemeClr val="bg2">
                    <a:lumMod val="25000"/>
                  </a:schemeClr>
                </a:solidFill>
              </a:rPr>
              <a:t>What is next?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33A9D31-333D-0450-52EE-89EE143622E7}"/>
              </a:ext>
            </a:extLst>
          </p:cNvPr>
          <p:cNvSpPr txBox="1">
            <a:spLocks/>
          </p:cNvSpPr>
          <p:nvPr/>
        </p:nvSpPr>
        <p:spPr>
          <a:xfrm>
            <a:off x="5795829" y="2856875"/>
            <a:ext cx="5345161" cy="16092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>
                    <a:lumMod val="25000"/>
                  </a:schemeClr>
                </a:solidFill>
                <a:latin typeface="Helvetica" pitchFamily="2" charset="0"/>
                <a:cs typeface="Calibri Light"/>
              </a:rPr>
              <a:t>Towards the end of your course, you will be fully supported in your progression and next steps.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>
                    <a:lumMod val="25000"/>
                  </a:schemeClr>
                </a:solidFill>
                <a:latin typeface="Helvetica" pitchFamily="2" charset="0"/>
                <a:cs typeface="Calibri Light"/>
              </a:rPr>
              <a:t>Resources will be available to you, as well as support from your Tutor/Trainer guiding and supporting you through this.</a:t>
            </a:r>
          </a:p>
          <a:p>
            <a:endParaRPr lang="en-US" sz="1800" dirty="0">
              <a:solidFill>
                <a:srgbClr val="242424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7302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74E5402-4185-5E4F-2769-3872CCEFC8A8}"/>
              </a:ext>
            </a:extLst>
          </p:cNvPr>
          <p:cNvSpPr txBox="1">
            <a:spLocks/>
          </p:cNvSpPr>
          <p:nvPr/>
        </p:nvSpPr>
        <p:spPr>
          <a:xfrm>
            <a:off x="569932" y="4227616"/>
            <a:ext cx="6660873" cy="41296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latin typeface="Calibri"/>
                <a:ea typeface="Calibri"/>
                <a:cs typeface="Calibri Light"/>
              </a:rPr>
              <a:t>All SHCG policies can be found on the link below:</a:t>
            </a:r>
          </a:p>
          <a:p>
            <a:pPr marL="0" indent="0">
              <a:buNone/>
            </a:pPr>
            <a:r>
              <a:rPr lang="en-US" sz="1800" dirty="0">
                <a:latin typeface="Calibri"/>
                <a:ea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Policies - SHCG | South Hampshire College Group</a:t>
            </a:r>
            <a:endParaRPr lang="en-US" sz="1800" dirty="0">
              <a:latin typeface="Calibri"/>
              <a:ea typeface="Calibri"/>
              <a:cs typeface="Calibri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1E686CA-B0CB-3ECE-E9C1-D724E4B2F5D5}"/>
              </a:ext>
            </a:extLst>
          </p:cNvPr>
          <p:cNvSpPr txBox="1">
            <a:spLocks/>
          </p:cNvSpPr>
          <p:nvPr/>
        </p:nvSpPr>
        <p:spPr>
          <a:xfrm>
            <a:off x="569932" y="1591294"/>
            <a:ext cx="4929526" cy="24546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GB" sz="4800" dirty="0"/>
              <a:t>Policies</a:t>
            </a:r>
          </a:p>
        </p:txBody>
      </p:sp>
    </p:spTree>
    <p:extLst>
      <p:ext uri="{BB962C8B-B14F-4D97-AF65-F5344CB8AC3E}">
        <p14:creationId xmlns:p14="http://schemas.microsoft.com/office/powerpoint/2010/main" val="19342731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122E0C0-2BDF-0A59-FE52-105F514A9321}"/>
              </a:ext>
            </a:extLst>
          </p:cNvPr>
          <p:cNvSpPr txBox="1">
            <a:spLocks/>
          </p:cNvSpPr>
          <p:nvPr/>
        </p:nvSpPr>
        <p:spPr>
          <a:xfrm>
            <a:off x="569932" y="1652299"/>
            <a:ext cx="5526068" cy="24546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GB" sz="4800" dirty="0"/>
              <a:t>Adult Student Guide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0A4D9A6-D160-1113-67B1-7A0637621F8B}"/>
              </a:ext>
            </a:extLst>
          </p:cNvPr>
          <p:cNvSpPr txBox="1">
            <a:spLocks/>
          </p:cNvSpPr>
          <p:nvPr/>
        </p:nvSpPr>
        <p:spPr>
          <a:xfrm>
            <a:off x="5795830" y="1979994"/>
            <a:ext cx="5235836" cy="2898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Helvetica" pitchFamily="2" charset="0"/>
                <a:cs typeface="Calibri Light"/>
              </a:rPr>
              <a:t>The link below will take you to an electronic copy of the adult student guide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Helvetica" pitchFamily="2" charset="0"/>
                <a:cs typeface="Calibri Light"/>
              </a:rPr>
              <a:t>If you have any other questions surrounding you course, support or resources please address this with your Tutor/Trainer</a:t>
            </a:r>
          </a:p>
          <a:p>
            <a:endParaRPr lang="en-US" sz="1800" dirty="0">
              <a:latin typeface="Helvetica" pitchFamily="2" charset="0"/>
              <a:cs typeface="Calibri Light"/>
            </a:endParaRPr>
          </a:p>
          <a:p>
            <a:pPr marL="0" indent="0">
              <a:buNone/>
            </a:pPr>
            <a:r>
              <a:rPr lang="en-US" sz="1800" dirty="0">
                <a:latin typeface="Helvetica" pitchFamily="2" charset="0"/>
                <a:ea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Adult Student Information by South Hampshire College Group – Issuu</a:t>
            </a:r>
            <a:endParaRPr lang="en-US" sz="1800" dirty="0">
              <a:latin typeface="Helvetica" pitchFamily="2" charset="0"/>
              <a:ea typeface="Calibri"/>
              <a:cs typeface="Calibri"/>
            </a:endParaRPr>
          </a:p>
          <a:p>
            <a:pPr algn="just"/>
            <a:endParaRPr lang="en-US" sz="18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3462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5D65A93-0428-4318-BB84-35CEE7C9C332}"/>
              </a:ext>
            </a:extLst>
          </p:cNvPr>
          <p:cNvSpPr txBox="1">
            <a:spLocks/>
          </p:cNvSpPr>
          <p:nvPr/>
        </p:nvSpPr>
        <p:spPr>
          <a:xfrm>
            <a:off x="527702" y="2095371"/>
            <a:ext cx="871728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GB" sz="4800" dirty="0">
                <a:latin typeface="Helvetica" pitchFamily="2" charset="0"/>
              </a:rPr>
              <a:t>Thank you for your </a:t>
            </a:r>
            <a:br>
              <a:rPr lang="en-GB" sz="4800" dirty="0">
                <a:latin typeface="Helvetica" pitchFamily="2" charset="0"/>
              </a:rPr>
            </a:br>
            <a:r>
              <a:rPr lang="en-GB" sz="4800" dirty="0">
                <a:latin typeface="Helvetica" pitchFamily="2" charset="0"/>
              </a:rPr>
              <a:t>time and again </a:t>
            </a:r>
            <a:br>
              <a:rPr lang="en-GB" sz="4800" dirty="0">
                <a:latin typeface="Helvetica" pitchFamily="2" charset="0"/>
              </a:rPr>
            </a:br>
            <a:r>
              <a:rPr lang="en-GB" sz="4800" dirty="0">
                <a:latin typeface="Helvetica" pitchFamily="2" charset="0"/>
              </a:rPr>
              <a:t>welcome to SHCG</a:t>
            </a:r>
            <a:endParaRPr lang="en-GB" sz="4800" dirty="0">
              <a:solidFill>
                <a:schemeClr val="bg2">
                  <a:lumMod val="25000"/>
                </a:schemeClr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6261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CGPresentationDeck2024-2" id="{928A6800-6442-5C48-9CAD-1879C21D8636}" vid="{C94672A1-1F83-2E46-82C4-D079B6A7A982}"/>
    </a:ext>
  </a:extLst>
</a:theme>
</file>

<file path=ppt/theme/theme2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CGPresentationDeck2024-2" id="{928A6800-6442-5C48-9CAD-1879C21D8636}" vid="{8905DF7A-079F-3C41-A39C-17B770E4F2F8}"/>
    </a:ext>
  </a:extLst>
</a:theme>
</file>

<file path=ppt/theme/theme3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CGPresentationDeck2024-2" id="{928A6800-6442-5C48-9CAD-1879C21D8636}" vid="{E37AB71F-1CF7-A346-A5FB-F2D0F381B4F2}"/>
    </a:ext>
  </a:extLst>
</a:theme>
</file>

<file path=ppt/theme/theme4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CGPresentationDeck2024-2" id="{928A6800-6442-5C48-9CAD-1879C21D8636}" vid="{790CD2A4-AFF3-CB45-A4FA-F9C9C321C8D3}"/>
    </a:ext>
  </a:extLst>
</a:theme>
</file>

<file path=ppt/theme/theme5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CGPresentationDeck2024-2" id="{928A6800-6442-5C48-9CAD-1879C21D8636}" vid="{3F59C071-1895-C74C-A86D-166B03FBAC8D}"/>
    </a:ext>
  </a:extLst>
</a:theme>
</file>

<file path=ppt/theme/theme6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CGPresentationDeck2024-2" id="{928A6800-6442-5C48-9CAD-1879C21D8636}" vid="{A1EA0896-29B9-0D46-B795-8930440B3E3E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22a917d-72fd-419c-93fb-912837e34554" xsi:nil="true"/>
    <_ip_UnifiedCompliancePolicyUIAction xmlns="http://schemas.microsoft.com/sharepoint/v3" xsi:nil="true"/>
    <_ip_UnifiedCompliancePolicyProperties xmlns="http://schemas.microsoft.com/sharepoint/v3" xsi:nil="true"/>
    <lcf76f155ced4ddcb4097134ff3c332f xmlns="50311f51-281f-4ebd-bd38-fc72304f4f4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3B7357F980F734A8BFE5558E8196F76" ma:contentTypeVersion="18" ma:contentTypeDescription="Create a new document." ma:contentTypeScope="" ma:versionID="baed3f7c8d8b5f31368345a86ac86c01">
  <xsd:schema xmlns:xsd="http://www.w3.org/2001/XMLSchema" xmlns:xs="http://www.w3.org/2001/XMLSchema" xmlns:p="http://schemas.microsoft.com/office/2006/metadata/properties" xmlns:ns1="http://schemas.microsoft.com/sharepoint/v3" xmlns:ns2="50311f51-281f-4ebd-bd38-fc72304f4f48" xmlns:ns3="88a08e23-8270-4fbd-80c5-14f4d668a734" xmlns:ns4="b22a917d-72fd-419c-93fb-912837e34554" targetNamespace="http://schemas.microsoft.com/office/2006/metadata/properties" ma:root="true" ma:fieldsID="f610baf3550de876cf56d45bbfa3768e" ns1:_="" ns2:_="" ns3:_="" ns4:_="">
    <xsd:import namespace="http://schemas.microsoft.com/sharepoint/v3"/>
    <xsd:import namespace="50311f51-281f-4ebd-bd38-fc72304f4f48"/>
    <xsd:import namespace="88a08e23-8270-4fbd-80c5-14f4d668a734"/>
    <xsd:import namespace="b22a917d-72fd-419c-93fb-912837e345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311f51-281f-4ebd-bd38-fc72304f4f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cacc3e9d-5265-41dc-bbad-37d1f3705c4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a08e23-8270-4fbd-80c5-14f4d668a73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2a917d-72fd-419c-93fb-912837e34554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f16336ac-0525-46ab-9819-3afb1283886c}" ma:internalName="TaxCatchAll" ma:showField="CatchAllData" ma:web="b22a917d-72fd-419c-93fb-912837e3455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3B76386-458B-48E9-BE98-ADFFFCCBDA9E}">
  <ds:schemaRefs>
    <ds:schemaRef ds:uri="b22a917d-72fd-419c-93fb-912837e34554"/>
    <ds:schemaRef ds:uri="http://schemas.microsoft.com/office/2006/metadata/properties"/>
    <ds:schemaRef ds:uri="88a08e23-8270-4fbd-80c5-14f4d668a734"/>
    <ds:schemaRef ds:uri="50311f51-281f-4ebd-bd38-fc72304f4f48"/>
    <ds:schemaRef ds:uri="http://purl.org/dc/elements/1.1/"/>
    <ds:schemaRef ds:uri="http://www.w3.org/XML/1998/namespace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7228B1EC-6E38-4F34-B582-9A304EDACCF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F3234BF-8162-44C1-B1FB-70C4E785F7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0311f51-281f-4ebd-bd38-fc72304f4f48"/>
    <ds:schemaRef ds:uri="88a08e23-8270-4fbd-80c5-14f4d668a734"/>
    <ds:schemaRef ds:uri="b22a917d-72fd-419c-93fb-912837e345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</TotalTime>
  <Words>1160</Words>
  <Application>Microsoft Office PowerPoint</Application>
  <PresentationFormat>Widescreen</PresentationFormat>
  <Paragraphs>138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Arial</vt:lpstr>
      <vt:lpstr>Calibri</vt:lpstr>
      <vt:lpstr>Century Gothic</vt:lpstr>
      <vt:lpstr>Helvetica</vt:lpstr>
      <vt:lpstr>Helvetica Neue</vt:lpstr>
      <vt:lpstr>Office Theme</vt:lpstr>
      <vt:lpstr>8_Office Theme</vt:lpstr>
      <vt:lpstr>9_Office Theme</vt:lpstr>
      <vt:lpstr>10_Office Theme</vt:lpstr>
      <vt:lpstr>11_Office Theme</vt:lpstr>
      <vt:lpstr>12_Office Theme</vt:lpstr>
      <vt:lpstr>Adult Induction</vt:lpstr>
      <vt:lpstr>What will  be covered?</vt:lpstr>
      <vt:lpstr>Welcome to South Hampshire College Group</vt:lpstr>
      <vt:lpstr>What is an  ILP key terminology guide?</vt:lpstr>
      <vt:lpstr>British Values / College Values</vt:lpstr>
      <vt:lpstr>IT and Platform  Induction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Adult Induction</dc:title>
  <dc:creator>James Lamont</dc:creator>
  <cp:lastModifiedBy>Corinna Knox</cp:lastModifiedBy>
  <cp:revision>6</cp:revision>
  <dcterms:created xsi:type="dcterms:W3CDTF">2024-09-10T12:39:21Z</dcterms:created>
  <dcterms:modified xsi:type="dcterms:W3CDTF">2024-09-12T11:34:53Z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0x010100D3B7357F980F734A8BFE5558E8196F76</vt:lpwstr>
  </property>
  <property fmtid="{D5CDD505-2E9C-101B-9397-08002B2CF9AE}" pid="3" name="MediaServiceImageTags">
    <vt:lpwstr/>
  </property>
  <property fmtid="{D5CDD505-2E9C-101B-9397-08002B2CF9AE}" pid="4" name="MSIP_Label_defa4170-0d19-0005-0004-bc88714345d2_Enabled">
    <vt:lpwstr>true</vt:lpwstr>
  </property>
  <property fmtid="{D5CDD505-2E9C-101B-9397-08002B2CF9AE}" pid="5" name="MSIP_Label_defa4170-0d19-0005-0004-bc88714345d2_SetDate">
    <vt:lpwstr>2024-09-03T12:23:19Z</vt:lpwstr>
  </property>
  <property fmtid="{D5CDD505-2E9C-101B-9397-08002B2CF9AE}" pid="6" name="MSIP_Label_defa4170-0d19-0005-0004-bc88714345d2_Method">
    <vt:lpwstr>Standard</vt:lpwstr>
  </property>
  <property fmtid="{D5CDD505-2E9C-101B-9397-08002B2CF9AE}" pid="7" name="MSIP_Label_defa4170-0d19-0005-0004-bc88714345d2_Name">
    <vt:lpwstr>defa4170-0d19-0005-0004-bc88714345d2</vt:lpwstr>
  </property>
  <property fmtid="{D5CDD505-2E9C-101B-9397-08002B2CF9AE}" pid="8" name="MSIP_Label_defa4170-0d19-0005-0004-bc88714345d2_SiteId">
    <vt:lpwstr>704f3b09-8035-4d3c-a215-dce5c0002471</vt:lpwstr>
  </property>
  <property fmtid="{D5CDD505-2E9C-101B-9397-08002B2CF9AE}" pid="9" name="MSIP_Label_defa4170-0d19-0005-0004-bc88714345d2_ActionId">
    <vt:lpwstr>ef9f669c-2f6b-467e-a514-71cc9f1d12a4</vt:lpwstr>
  </property>
  <property fmtid="{D5CDD505-2E9C-101B-9397-08002B2CF9AE}" pid="10" name="MSIP_Label_defa4170-0d19-0005-0004-bc88714345d2_ContentBits">
    <vt:lpwstr>0</vt:lpwstr>
  </property>
</Properties>
</file>